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B8DA48-8194-49B3-9BAA-2AE76F7BBEDD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CC1D30-FEDA-4DC2-9DDE-1C035487525A}" type="slidenum">
              <a:rPr lang="de-AT" smtClean="0"/>
              <a:t>‹Nr.›</a:t>
            </a:fld>
            <a:endParaRPr lang="de-A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endParaRPr lang="de-AT" sz="4000" dirty="0" smtClean="0"/>
          </a:p>
          <a:p>
            <a:pPr algn="ctr"/>
            <a:r>
              <a:rPr lang="de-AT" sz="4000" b="1" i="1" dirty="0" smtClean="0">
                <a:solidFill>
                  <a:schemeClr val="bg1"/>
                </a:solidFill>
              </a:rPr>
              <a:t>Kleinere Wettbewerbsformen NEU</a:t>
            </a:r>
            <a:endParaRPr lang="de-AT" sz="40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lc="http://schemas.openxmlformats.org/drawingml/2006/lockedCanvas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id="{63EB8CA6-84C4-44C5-BD89-96E67F5CB68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920880" cy="178689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556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21980"/>
              </p:ext>
            </p:extLst>
          </p:nvPr>
        </p:nvGraphicFramePr>
        <p:xfrm>
          <a:off x="35496" y="-27384"/>
          <a:ext cx="9649071" cy="6912768"/>
        </p:xfrm>
        <a:graphic>
          <a:graphicData uri="http://schemas.openxmlformats.org/drawingml/2006/table">
            <a:tbl>
              <a:tblPr firstRow="1" bandRow="1"/>
              <a:tblGrid>
                <a:gridCol w="929421"/>
                <a:gridCol w="1154328"/>
                <a:gridCol w="1045759"/>
                <a:gridCol w="971062"/>
                <a:gridCol w="1182347"/>
                <a:gridCol w="971062"/>
                <a:gridCol w="971062"/>
                <a:gridCol w="971062"/>
                <a:gridCol w="896365"/>
                <a:gridCol w="556603"/>
              </a:tblGrid>
              <a:tr h="38976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953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5" dirty="0">
                          <a:latin typeface="+mj-lt"/>
                          <a:cs typeface="Arial" panose="020B0604020202020204" pitchFamily="34" charset="0"/>
                        </a:rPr>
                        <a:t>Merkmal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01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U6 „Neu“</a:t>
                      </a:r>
                    </a:p>
                    <a:p>
                      <a:pPr marL="501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(2:2)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01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7 „Neu“</a:t>
                      </a:r>
                    </a:p>
                    <a:p>
                      <a:pPr marL="501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(3:3)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8 „Neu“</a:t>
                      </a:r>
                    </a:p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(3:3)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9 „Neu“</a:t>
                      </a:r>
                    </a:p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(5:5)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10 „Neu“</a:t>
                      </a:r>
                    </a:p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(5:5)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 „Neu“</a:t>
                      </a:r>
                    </a:p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(7:7)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12 „Neu“</a:t>
                      </a:r>
                    </a:p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(7:7)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13 „Neu“</a:t>
                      </a:r>
                    </a:p>
                    <a:p>
                      <a:pPr marL="508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(9:9)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01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lang="de-DE" sz="1000" b="1" dirty="0">
                          <a:latin typeface="Calibri"/>
                          <a:cs typeface="Calibri"/>
                        </a:rPr>
                        <a:t>14 </a:t>
                      </a:r>
                    </a:p>
                    <a:p>
                      <a:pPr marL="501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000" b="1" dirty="0">
                          <a:latin typeface="Calibri"/>
                          <a:cs typeface="Calibri"/>
                        </a:rPr>
                        <a:t>(11:11) </a:t>
                      </a:r>
                      <a:endParaRPr sz="1000" dirty="0">
                        <a:solidFill>
                          <a:srgbClr val="00B05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59616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9530" algn="ctr">
                        <a:lnSpc>
                          <a:spcPts val="1805"/>
                        </a:lnSpc>
                      </a:pPr>
                      <a:r>
                        <a:rPr sz="1000" b="1" spc="-5" dirty="0">
                          <a:latin typeface="+mj-lt"/>
                          <a:cs typeface="Arial" panose="020B0604020202020204" pitchFamily="34" charset="0"/>
                        </a:rPr>
                        <a:t>Ballgröße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(Empfehlung 4 Light bis 290 g)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(Empfehlung 4 Light bis 290 g)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(Empfehlung 4 Light bis 290 g)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 (Empfehlung 5 Light bis 350 g)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4 (Empfehlung 5 Light bis 350 g)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4 (Empfehlung 5 Light bis 350 g)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4 (Empfehlung 5 Light bis 350 g)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4 (Empfehlung 5 Light bis 350 g)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4 (Empfehlung 5 Light bis 350 g)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31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9530" algn="ctr">
                        <a:lnSpc>
                          <a:spcPts val="1805"/>
                        </a:lnSpc>
                      </a:pPr>
                      <a:r>
                        <a:rPr sz="1000" b="1" spc="-10" dirty="0">
                          <a:latin typeface="+mj-lt"/>
                          <a:cs typeface="Arial" panose="020B0604020202020204" pitchFamily="34" charset="0"/>
                        </a:rPr>
                        <a:t>Feldgröße</a:t>
                      </a:r>
                      <a:r>
                        <a:rPr sz="1000" b="1" spc="-55" dirty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dirty="0">
                          <a:latin typeface="+mj-lt"/>
                          <a:cs typeface="Arial" panose="020B0604020202020204" pitchFamily="34" charset="0"/>
                        </a:rPr>
                        <a:t>in</a:t>
                      </a:r>
                      <a:r>
                        <a:rPr sz="1000" b="1" spc="-20" dirty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dirty="0">
                          <a:latin typeface="+mj-lt"/>
                          <a:cs typeface="Arial" panose="020B0604020202020204" pitchFamily="34" charset="0"/>
                        </a:rPr>
                        <a:t>m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16 x 15</a:t>
                      </a:r>
                      <a:endParaRPr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25 x 20</a:t>
                      </a:r>
                      <a:endParaRPr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x 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40 x 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40 x 25</a:t>
                      </a:r>
                      <a:endParaRPr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55 x 40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55 x 40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75 x 55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62412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953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30" dirty="0">
                          <a:latin typeface="+mj-lt"/>
                          <a:cs typeface="Arial" panose="020B0604020202020204" pitchFamily="34" charset="0"/>
                        </a:rPr>
                        <a:t>Torgröße</a:t>
                      </a:r>
                      <a:r>
                        <a:rPr sz="1000" b="1" spc="-20" dirty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dirty="0">
                          <a:latin typeface="+mj-lt"/>
                          <a:cs typeface="Arial" panose="020B0604020202020204" pitchFamily="34" charset="0"/>
                        </a:rPr>
                        <a:t>in</a:t>
                      </a:r>
                      <a:r>
                        <a:rPr sz="1000" b="1" spc="-15" dirty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="1" spc="-15" dirty="0">
                          <a:latin typeface="+mj-lt"/>
                          <a:cs typeface="Arial" panose="020B0604020202020204" pitchFamily="34" charset="0"/>
                        </a:rPr>
                        <a:t>c</a:t>
                      </a:r>
                      <a:r>
                        <a:rPr sz="1000" b="1" dirty="0">
                          <a:latin typeface="+mj-lt"/>
                          <a:cs typeface="Arial" panose="020B0604020202020204" pitchFamily="34" charset="0"/>
                        </a:rPr>
                        <a:t>m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120 x 80 - 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200 x 107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(jeweils 2 m von</a:t>
                      </a:r>
                      <a:r>
                        <a:rPr lang="de-DE" sz="10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der Ecke eingerückt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120 x 80 - 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200 x 107 </a:t>
                      </a:r>
                      <a:endParaRPr lang="de-DE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120 x 80 - 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200 x 107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300 x 160  -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500 x 200 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500 x 200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500 x 200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500 x 200 </a:t>
                      </a:r>
                      <a:endParaRPr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500 x 200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de-DE" sz="1000" b="0" dirty="0">
                          <a:latin typeface="+mj-lt"/>
                          <a:cs typeface="Times New Roman"/>
                        </a:rPr>
                        <a:t>732 x 244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23404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9530" algn="ctr">
                        <a:lnSpc>
                          <a:spcPts val="1805"/>
                        </a:lnSpc>
                      </a:pPr>
                      <a:r>
                        <a:rPr sz="1000" b="1" spc="-25" dirty="0">
                          <a:latin typeface="+mj-lt"/>
                          <a:cs typeface="Arial" panose="020B0604020202020204" pitchFamily="34" charset="0"/>
                        </a:rPr>
                        <a:t>Toranzahl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2/4  </a:t>
                      </a:r>
                      <a:endParaRPr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23645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9530" algn="ctr">
                        <a:lnSpc>
                          <a:spcPts val="1810"/>
                        </a:lnSpc>
                      </a:pPr>
                      <a:r>
                        <a:rPr sz="1000" b="1" spc="-10" dirty="0">
                          <a:latin typeface="+mj-lt"/>
                          <a:cs typeface="Arial" panose="020B0604020202020204" pitchFamily="34" charset="0"/>
                        </a:rPr>
                        <a:t>Spieleranzahl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00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12482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953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10" dirty="0">
                          <a:latin typeface="+mj-lt"/>
                          <a:cs typeface="Arial" panose="020B0604020202020204" pitchFamily="34" charset="0"/>
                        </a:rPr>
                        <a:t>Rotation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Empfehlung: mind. 1 pro Team alle 2min nach gemeinsamen Signal/Pfiff (max.</a:t>
                      </a:r>
                      <a:r>
                        <a:rPr lang="it-IT" sz="100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3 Rotationsspieler)</a:t>
                      </a:r>
                      <a:endParaRPr lang="it-IT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Empfehlung: mind. 1 pro Team alle 2min nach gemeinsamen Signal/Pfiff (max.</a:t>
                      </a:r>
                      <a:r>
                        <a:rPr lang="it-IT" sz="10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3 Rotationsspieler)</a:t>
                      </a:r>
                      <a:endParaRPr lang="it-IT" sz="1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Empfehlung: mind. 1 pro Team alle 2min nach gemeinsamen Signal/Pfiff (max.</a:t>
                      </a:r>
                      <a:r>
                        <a:rPr lang="it-IT" sz="10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3 Rotationsspieler)</a:t>
                      </a:r>
                      <a:endParaRPr lang="it-IT" sz="1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Empfehlung: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Rotation nach Viertel / Jeder Spieler:in soll zumindest ein Drittel spielen </a:t>
                      </a: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(max.</a:t>
                      </a:r>
                      <a:r>
                        <a:rPr lang="it-IT" sz="10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4 Rotationsspieler)</a:t>
                      </a:r>
                      <a:endParaRPr lang="it-IT" sz="1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Empfehlung: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Rotation nach Viertel / Jeder Spieler:in soll zumindest ein Drittel spielen </a:t>
                      </a: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(max.</a:t>
                      </a:r>
                      <a:r>
                        <a:rPr lang="it-IT" sz="10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4 Rotationsspieler)</a:t>
                      </a:r>
                      <a:endParaRPr lang="it-IT" sz="1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Rotation nach Drittel / Jeder Spieler:in muss zumindest ein Drittel gespielt haben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Rotation nach Drittel / Jeder Spieler:in muss zumindest ein Drittel gespielt haben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DE" sz="100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endParaRPr lang="de-DE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3120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9530" algn="ctr">
                        <a:lnSpc>
                          <a:spcPts val="1810"/>
                        </a:lnSpc>
                      </a:pPr>
                      <a:r>
                        <a:rPr sz="1000" b="1" spc="-5" dirty="0">
                          <a:latin typeface="+mj-lt"/>
                          <a:cs typeface="Arial" panose="020B0604020202020204" pitchFamily="34" charset="0"/>
                        </a:rPr>
                        <a:t>Spieldauer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6 min bei max. 7 Spielen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8 min bei max. 7 Spielen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8 min bei max. 7 Spielen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4 x 12 min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4 x 12 min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 x 20 min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 x 20 min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3 x 25min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 x 40min</a:t>
                      </a:r>
                      <a:endParaRPr sz="10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218442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9530" algn="ctr">
                        <a:lnSpc>
                          <a:spcPct val="100000"/>
                        </a:lnSpc>
                        <a:spcBef>
                          <a:spcPts val="1430"/>
                        </a:spcBef>
                      </a:pPr>
                      <a:r>
                        <a:rPr sz="1000" b="1" spc="-15" dirty="0">
                          <a:latin typeface="+mj-lt"/>
                          <a:cs typeface="Arial" panose="020B0604020202020204" pitchFamily="34" charset="0"/>
                        </a:rPr>
                        <a:t>Regelsystem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181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Eindribbeln/Pass,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Verteidigungszone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/ Schusszone 6m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Empfehlung: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Spielstärkenprogression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Eindribbeln/Pass,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Verteidigungszone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/ Schusszone 6m </a:t>
                      </a: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Empfehlung: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Spielstärkenprogression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Eindribbeln/Pass,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Verteidigungszone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/Schusszone 6m, </a:t>
                      </a: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Empfehlung: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Spielstärkenprogression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de-DE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Eindribbeln/Pass, Tore ab der Mittellinie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Kein Ausschuss über die Mittellinie (Spielfortsetzung „neu“), Strafraum 6m/Verteidigungszone; </a:t>
                      </a: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Empfehlung: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Spielstärkenprogression,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Eindribbeln/Pass, Tore ab der Mittellinie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Kein Ausschuss über die Mittellinie (Spielfortsetzung „neu“), Strafraum 6m/Verteidigungszone; </a:t>
                      </a:r>
                      <a:r>
                        <a:rPr lang="it-IT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Empfehlung: </a:t>
                      </a: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Spielstärkenprogression,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Einwurf etc.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Abseits, Kein Ausschuss über die Mittellinie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Strafraum 11m/Verteidigungszone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Einwurf etc.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Abseits, Kein Ausschuss über die Mittellinie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Strafraum 11m/</a:t>
                      </a:r>
                      <a:r>
                        <a:rPr lang="de-DE" sz="10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Verteidigungszoneerge</a:t>
                      </a:r>
                      <a:endParaRPr lang="de-DE" sz="1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Einwurf etc.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Abseits, Kein Ausschuss über die Mittellinie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Strafraum 11m/Verteidigungszone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>
                        <a:solidFill>
                          <a:srgbClr val="FF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  <a:tr h="71907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49530"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+mj-lt"/>
                          <a:cs typeface="Arial" panose="020B0604020202020204" pitchFamily="34" charset="0"/>
                        </a:rPr>
                        <a:t>Organisation</a:t>
                      </a:r>
                      <a:endParaRPr sz="1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Keine Tabellen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 Schiedsrichter, Turniere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Keine Tabellen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 Schiedsrichter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Turniere</a:t>
                      </a:r>
                      <a:endParaRPr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Keine Tabellen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 Schiedsrichter, Turniere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Keine Tabellen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 Schiedsrichter, Turniere oder Einzelspiele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Keine Tabellen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 Schiedsrichter, Turniere oder Einzelspiele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Keine Tabellen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mit Schiedsrichter,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Keine Tabellen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mit Schiedsrichter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Tabellen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mit Schiedsrichter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latin typeface="+mj-lt"/>
                          <a:cs typeface="Arial" panose="020B0604020202020204" pitchFamily="34" charset="0"/>
                        </a:rPr>
                        <a:t>Tabellen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latin typeface="+mj-lt"/>
                          <a:cs typeface="Arial" panose="020B0604020202020204" pitchFamily="34" charset="0"/>
                        </a:rPr>
                        <a:t>mit Schiedsrichter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4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45782" fontAlgn="base">
              <a:spcBef>
                <a:spcPts val="0"/>
              </a:spcBef>
              <a:spcAft>
                <a:spcPts val="1179"/>
              </a:spcAft>
              <a:defRPr/>
            </a:pPr>
            <a:r>
              <a:rPr lang="de-DE" sz="2539" b="0" kern="0" dirty="0">
                <a:ln>
                  <a:noFill/>
                </a:ln>
                <a:solidFill>
                  <a:srgbClr val="FFFFFF"/>
                </a:solidFill>
                <a:effectLst/>
                <a:latin typeface="Arial"/>
                <a:ea typeface="ＭＳ Ｐゴシック" charset="0"/>
              </a:rPr>
              <a:t>FLEXIBLERE, KLEINERE WETTBEWERBSFORMEN ? </a:t>
            </a:r>
            <a:br>
              <a:rPr lang="de-DE" sz="2539" b="0" kern="0" dirty="0">
                <a:ln>
                  <a:noFill/>
                </a:ln>
                <a:solidFill>
                  <a:srgbClr val="FFFFFF"/>
                </a:solidFill>
                <a:effectLst/>
                <a:latin typeface="Arial"/>
                <a:ea typeface="ＭＳ Ｐゴシック" charset="0"/>
              </a:rPr>
            </a:br>
            <a:r>
              <a:rPr lang="de-DE" sz="2539" b="0" kern="0" dirty="0">
                <a:ln>
                  <a:noFill/>
                </a:ln>
                <a:solidFill>
                  <a:srgbClr val="FFFFFF"/>
                </a:solidFill>
                <a:effectLst/>
                <a:latin typeface="Arial"/>
                <a:ea typeface="ＭＳ Ｐゴシック" charset="0"/>
              </a:rPr>
              <a:t/>
            </a:r>
            <a:br>
              <a:rPr lang="de-DE" sz="2539" b="0" kern="0" dirty="0">
                <a:ln>
                  <a:noFill/>
                </a:ln>
                <a:solidFill>
                  <a:srgbClr val="FFFFFF"/>
                </a:solidFill>
                <a:effectLst/>
                <a:latin typeface="Arial"/>
                <a:ea typeface="ＭＳ Ｐゴシック" charset="0"/>
              </a:rPr>
            </a:br>
            <a:r>
              <a:rPr lang="de-DE" sz="2539" b="0" kern="0" dirty="0">
                <a:ln>
                  <a:noFill/>
                </a:ln>
                <a:solidFill>
                  <a:srgbClr val="FFFFFF"/>
                </a:solidFill>
                <a:effectLst/>
                <a:latin typeface="Arial"/>
                <a:ea typeface="ＭＳ Ｐゴシック" charset="0"/>
              </a:rPr>
              <a:t>…</a:t>
            </a:r>
            <a:r>
              <a:rPr lang="de-DE" sz="2539" kern="0" dirty="0">
                <a:ln>
                  <a:noFill/>
                </a:ln>
                <a:solidFill>
                  <a:srgbClr val="FFFFFF"/>
                </a:solidFill>
                <a:effectLst/>
                <a:latin typeface="Arial"/>
                <a:ea typeface="ＭＳ Ｐゴシック" charset="0"/>
              </a:rPr>
              <a:t> </a:t>
            </a:r>
            <a:r>
              <a:rPr lang="de-DE" sz="2539" b="0" kern="0" dirty="0">
                <a:ln>
                  <a:noFill/>
                </a:ln>
                <a:solidFill>
                  <a:srgbClr val="FFFFFF"/>
                </a:solidFill>
                <a:effectLst/>
                <a:latin typeface="Arial"/>
                <a:ea typeface="ＭＳ Ｐゴシック" charset="0"/>
              </a:rPr>
              <a:t>FÜR MEHR SPIELER UND SPIELERINNEN!!!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de-AT" altLang="de-DE" sz="1814" i="1" dirty="0" smtClean="0">
              <a:solidFill>
                <a:srgbClr val="000000"/>
              </a:solidFill>
              <a:latin typeface="Univers 45 Light" pitchFamily="2" charset="0"/>
              <a:ea typeface="ＭＳ Ｐゴシック" charset="0"/>
              <a:cs typeface="Arial"/>
            </a:endParaRPr>
          </a:p>
          <a:p>
            <a:endParaRPr lang="de-AT" altLang="de-DE" sz="1814" i="1" dirty="0">
              <a:solidFill>
                <a:srgbClr val="000000"/>
              </a:solidFill>
              <a:latin typeface="Univers 45 Light" pitchFamily="2" charset="0"/>
              <a:ea typeface="ＭＳ Ｐゴシック" charset="0"/>
              <a:cs typeface="Arial"/>
            </a:endParaRPr>
          </a:p>
          <a:p>
            <a:r>
              <a:rPr lang="de-AT" altLang="de-DE" sz="13500" i="1" dirty="0" smtClean="0">
                <a:solidFill>
                  <a:srgbClr val="000000"/>
                </a:solidFill>
                <a:latin typeface="Univers 45 Light" pitchFamily="2" charset="0"/>
                <a:ea typeface="ＭＳ Ｐゴシック" charset="0"/>
                <a:cs typeface="Arial"/>
              </a:rPr>
              <a:t>26 </a:t>
            </a:r>
            <a:r>
              <a:rPr lang="de-AT" altLang="de-DE" sz="13500" i="1" dirty="0">
                <a:solidFill>
                  <a:srgbClr val="000000"/>
                </a:solidFill>
                <a:latin typeface="Univers 45 Light" pitchFamily="2" charset="0"/>
                <a:ea typeface="ＭＳ Ｐゴシック" charset="0"/>
                <a:cs typeface="Arial"/>
              </a:rPr>
              <a:t>% unserer </a:t>
            </a:r>
            <a:r>
              <a:rPr lang="de-AT" altLang="de-DE" sz="13500" i="1" dirty="0" err="1">
                <a:solidFill>
                  <a:srgbClr val="000000"/>
                </a:solidFill>
                <a:latin typeface="Univers 45 Light" pitchFamily="2" charset="0"/>
                <a:ea typeface="ＭＳ Ｐゴシック" charset="0"/>
                <a:cs typeface="Arial"/>
              </a:rPr>
              <a:t>SpielerInnen</a:t>
            </a:r>
            <a:r>
              <a:rPr lang="de-AT" altLang="de-DE" sz="13500" i="1" dirty="0">
                <a:solidFill>
                  <a:srgbClr val="000000"/>
                </a:solidFill>
                <a:latin typeface="Univers 45 Light" pitchFamily="2" charset="0"/>
                <a:ea typeface="ＭＳ Ｐゴシック" charset="0"/>
                <a:cs typeface="Arial"/>
              </a:rPr>
              <a:t> hören nach weniger als einem Jahr wieder auf</a:t>
            </a:r>
            <a:r>
              <a:rPr lang="de-AT" altLang="de-DE" sz="13500" i="1" dirty="0" smtClean="0">
                <a:solidFill>
                  <a:srgbClr val="000000"/>
                </a:solidFill>
                <a:latin typeface="Univers 45 Light" pitchFamily="2" charset="0"/>
                <a:ea typeface="ＭＳ Ｐゴシック" charset="0"/>
                <a:cs typeface="Arial"/>
              </a:rPr>
              <a:t>!!!</a:t>
            </a:r>
          </a:p>
          <a:p>
            <a:r>
              <a:rPr lang="de-AT" altLang="de-DE" sz="13500" i="1" dirty="0">
                <a:solidFill>
                  <a:srgbClr val="000000"/>
                </a:solidFill>
                <a:latin typeface="Univers 45 Light" pitchFamily="2" charset="0"/>
                <a:ea typeface="ＭＳ Ｐゴシック" charset="0"/>
                <a:cs typeface="Arial"/>
              </a:rPr>
              <a:t/>
            </a:r>
            <a:br>
              <a:rPr lang="de-AT" altLang="de-DE" sz="13500" i="1" dirty="0">
                <a:solidFill>
                  <a:srgbClr val="000000"/>
                </a:solidFill>
                <a:latin typeface="Univers 45 Light" pitchFamily="2" charset="0"/>
                <a:ea typeface="ＭＳ Ｐゴシック" charset="0"/>
                <a:cs typeface="Arial"/>
              </a:rPr>
            </a:br>
            <a:r>
              <a:rPr lang="de-AT" altLang="de-DE" sz="13500" i="1" dirty="0">
                <a:solidFill>
                  <a:srgbClr val="000000"/>
                </a:solidFill>
                <a:latin typeface="Univers 45 Light" pitchFamily="2" charset="0"/>
                <a:ea typeface="ＭＳ Ｐゴシック" charset="0"/>
                <a:cs typeface="Arial"/>
              </a:rPr>
              <a:t>„60% spielen ihr letztes Spiel mit unter 18 Jahren“</a:t>
            </a:r>
            <a:br>
              <a:rPr lang="de-AT" altLang="de-DE" sz="13500" i="1" dirty="0">
                <a:solidFill>
                  <a:srgbClr val="000000"/>
                </a:solidFill>
                <a:latin typeface="Univers 45 Light" pitchFamily="2" charset="0"/>
                <a:ea typeface="ＭＳ Ｐゴシック" charset="0"/>
                <a:cs typeface="Arial"/>
              </a:rPr>
            </a:br>
            <a:endParaRPr lang="de-AT" sz="13500" dirty="0"/>
          </a:p>
        </p:txBody>
      </p:sp>
    </p:spTree>
    <p:extLst>
      <p:ext uri="{BB962C8B-B14F-4D97-AF65-F5344CB8AC3E}">
        <p14:creationId xmlns:p14="http://schemas.microsoft.com/office/powerpoint/2010/main" val="41591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72104"/>
          </a:xfrm>
        </p:spPr>
        <p:txBody>
          <a:bodyPr/>
          <a:lstStyle/>
          <a:p>
            <a:pPr algn="ctr"/>
            <a:r>
              <a:rPr lang="de-DE" sz="4000" kern="0" spc="-20" dirty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</a:rPr>
              <a:t>Bsp./Varianten: Spielfelder „</a:t>
            </a:r>
            <a:r>
              <a:rPr lang="de-DE" sz="4000" kern="0" spc="-2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</a:rPr>
              <a:t>neu“</a:t>
            </a:r>
            <a:br>
              <a:rPr lang="de-DE" sz="4000" kern="0" spc="-2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</a:rPr>
            </a:br>
            <a:endParaRPr lang="de-AT" sz="40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AFC8012B-803E-47D2-9621-06861FEF0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12776"/>
            <a:ext cx="92202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67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613</Words>
  <Application>Microsoft Office PowerPoint</Application>
  <PresentationFormat>Bildschirmpräsentation (4:3)</PresentationFormat>
  <Paragraphs>142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Hyperion</vt:lpstr>
      <vt:lpstr>PowerPoint-Präsentation</vt:lpstr>
      <vt:lpstr>PowerPoint-Präsentation</vt:lpstr>
      <vt:lpstr>FLEXIBLERE, KLEINERE WETTBEWERBSFORMEN ?   … FÜR MEHR SPIELER UND SPIELERINNEN!!!</vt:lpstr>
      <vt:lpstr>Bsp./Varianten: Spielfelder „neu“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Josef Fessl</dc:creator>
  <cp:lastModifiedBy>Josef Fessl</cp:lastModifiedBy>
  <cp:revision>13</cp:revision>
  <dcterms:created xsi:type="dcterms:W3CDTF">2022-02-14T15:42:34Z</dcterms:created>
  <dcterms:modified xsi:type="dcterms:W3CDTF">2022-02-14T16:54:22Z</dcterms:modified>
</cp:coreProperties>
</file>